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4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57" r:id="rId10"/>
    <p:sldId id="281" r:id="rId11"/>
    <p:sldId id="282" r:id="rId12"/>
    <p:sldId id="283" r:id="rId13"/>
    <p:sldId id="28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2" autoAdjust="0"/>
    <p:restoredTop sz="94660"/>
  </p:normalViewPr>
  <p:slideViewPr>
    <p:cSldViewPr>
      <p:cViewPr>
        <p:scale>
          <a:sx n="64" d="100"/>
          <a:sy n="64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DCA3-48AC-4B6A-A11A-34A29F995F7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B8FD-4BAE-4D09-91F2-ED3D4456A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E886-44FA-4F1C-B059-70560BA0A0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48b9101fff215f3aeb122d86593a129a34d96d3c/" TargetMode="External"/><Relationship Id="rId2" Type="http://schemas.openxmlformats.org/officeDocument/2006/relationships/hyperlink" Target="https://docs.cntd.ru/document/90223342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90230864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ocs.cntd.ru/document/1200145507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ocs.cntd.ru/document/120013603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200121720" TargetMode="External"/><Relationship Id="rId2" Type="http://schemas.openxmlformats.org/officeDocument/2006/relationships/hyperlink" Target="https://www.rektor.ru/catalog/osnashchenie_detskogo_sada/mebel_dlya_detskogo_sada/myagkaya_mebe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16831"/>
            <a:ext cx="79208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 в 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18816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Рудновский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algn="ctr"/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esktop\распечатать\вконтакте\малыши\IMG_20230113_0756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004695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распечатать\вконтакте\фото от Оксы\59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304256" cy="324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insales-cdn.com/files/1/1052/17179676/original/%D1%86%D0%B2%D0%B5%D1%82-%D0%BC%D0%B0%D1%80%D0%BA%D0%B8%D1%80%D0%BE%D0%B2%D0%BA%D0%B8-%D0%BC%D0%B5%D0%B1%D0%B5%D0%BB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tatic.insales-cdn.com/files/1/1052/17179676/original/%D1%86%D0%B2%D0%B5%D1%82-%D0%BC%D0%B0%D1%80%D0%BA%D0%B8%D1%80%D0%BE%D0%B2%D0%BA%D0%B8-%D0%BC%D0%B5%D0%B1%D0%B5%D0%BB%D0%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tatic.insales-cdn.com/files/1/1052/17179676/original/%D1%86%D0%B2%D0%B5%D1%82-%D0%BC%D0%B0%D1%80%D0%BA%D0%B8%D1%80%D0%BE%D0%B2%D0%BA%D0%B8-%D0%BC%D0%B5%D0%B1%D0%B5%D0%BB%D0%B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537" y="465138"/>
            <a:ext cx="83600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СанПиН указываются основные 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игрушкам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*Они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содержать твердые или острые предметы;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*Детям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лет нельзя давать игрушки, сделанные из меха, стекла, кожи, бумаги и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разрешаются изделия с окрашенной поверхностью, особенно это касается погремушек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*Все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должны иметь санитарно-гигиеническое заключение и документы, подтверждающие их безопасность</a:t>
            </a:r>
          </a:p>
          <a:p>
            <a:pPr lvl="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*Конструкция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должна быть продумана так, чтобы исключить риск повреждений.</a:t>
            </a:r>
          </a:p>
        </p:txBody>
      </p:sp>
      <p:pic>
        <p:nvPicPr>
          <p:cNvPr id="6" name="Рисунок 5" descr="C:\Users\User\Desktop\распечатать\требования к мебели\IMG_20230214_1106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365489" cy="286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распечатать\требования к мебели\IMG_20230214_1105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3"/>
            <a:ext cx="2569071" cy="250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распечатать\требования к мебели\IMG_20230214_1103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6" y="4365105"/>
            <a:ext cx="2766295" cy="2261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08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93839">
            <a:off x="197008" y="7298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игрушки для детского сада должны подбираться с учетом возрастных особенностей воспитанников и учебной программы, быть удобными для детей и безопасными для их здоровья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116971">
            <a:off x="4283868" y="9235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пенолатексными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мягконабивными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игрушками следует ухаживать в соответствии с рекомендациями производителя. Изделия, которые нельзя стирать, могут применяться только как дидактический материал. Использование мягких игрушек в ДОО ограничено этими требованиями.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3229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СанПиН 2.4.7/1.1.1286-03 детально расписаны требования к игрушкам и материалам их изготовления. А также требования к покрытию, весу и размеру игрушек для детей разных возрастов, интенсивности запаха, уровню звука и вибрации, токсикологическим показателям и микробиологической безопасности.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User\Pictures\2017-01-24\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141042"/>
            <a:ext cx="3399877" cy="2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66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389222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ДОО запрещены стеклянные, фарфоровые и фаянсовые игрушки. Не рекомендуется предлагать детям музыкальные игрушки по типу свистулек и дудочек – они легко могут стать распространителями инфекции.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игрушки необходимо в специально отведенных для этого емкостях с маркировкой.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процессе мытья резиновые, пенополиуретановые,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пенолатексные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пластизольные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 нужно тщательно отжимать.</a:t>
            </a:r>
          </a:p>
        </p:txBody>
      </p:sp>
      <p:sp>
        <p:nvSpPr>
          <p:cNvPr id="4" name="Прямоугольник 3"/>
          <p:cNvSpPr/>
          <p:nvPr/>
        </p:nvSpPr>
        <p:spPr>
          <a:xfrm rot="1102527">
            <a:off x="4231274" y="69269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игрушки, кубики, конструктор расставляют на полу и нижних полках шкафов, мелкие – на полках повыше, но так, чтобы дети могли взять их самостоятельно.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конструктор хранится 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закрывающихся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контейнерах.</a:t>
            </a:r>
          </a:p>
        </p:txBody>
      </p:sp>
      <p:pic>
        <p:nvPicPr>
          <p:cNvPr id="6" name="Picture 8" descr="C:\Users\User\Pictures\2016-02-11 спорт\спорт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76672"/>
            <a:ext cx="3851275" cy="289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86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ПРИНОСИТЬ ИГРУШКИ В ДЕТСКИЙ САД </a:t>
            </a:r>
            <a:endParaRPr lang="ru-RU" sz="2000" b="1" cap="al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ДОМА</a:t>
            </a:r>
            <a:r>
              <a:rPr lang="ru-RU" b="1" cap="all" dirty="0" smtClean="0">
                <a:solidFill>
                  <a:srgbClr val="002060"/>
                </a:solidFill>
              </a:rPr>
              <a:t>?</a:t>
            </a:r>
            <a:endParaRPr lang="ru-RU" b="1" cap="all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195" y="141277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Минздравсоцразвития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№761н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возлагает на воспитателей ответственность за безопасность, здоровье и жизнь детей во время пребывания в ДОО.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статьи 41 ФЗ «Об образовании в РФ»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указано, что работники садов должны заниматься профилактикой заболеваний и оздоровлением воспитанников.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СанПиН игрушки должны отвечать санитарному законодательству, а работники ДОО – следить за состоянием здоровья обучающихся и соблюдением гигиены.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8195" y="4275098"/>
            <a:ext cx="79382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детских учреждений должны отвечать требованиям к продукции для детей по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ТР ТС 007/2011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вряд ли могут подтвердить родители.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нужно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мыть, у воспитателя нет уверенности в том, что игрушка была обработана до сада, и нет возможности отдельно мыть ее после прогулки и в конце дня. Это веские основания для запрета приносить домашние игрушки в сад.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9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1071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" name="Рисунок 2" descr="0_881fa_81d87419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686280" cy="5093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869160"/>
            <a:ext cx="7056784" cy="15841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детская мебель, используемая для оснащения помещений в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должны быть изготовлены из материалов, безвредных для здоровья детей и иметь документы, подтверждающие их происхождение и безопасность</a:t>
            </a:r>
            <a:r>
              <a:rPr lang="ru-RU" sz="2600" dirty="0"/>
              <a:t>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генеральной уборки проводится обработка всех поверхностей, предметов мебели, жалюзи, горшков, унитазов с применением моющих и дезинфицирующих средств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600" dirty="0"/>
          </a:p>
        </p:txBody>
      </p:sp>
      <p:pic>
        <p:nvPicPr>
          <p:cNvPr id="5" name="Рисунок 4" descr="C:\Users\User\Desktop\распечатать\питание\IMG-20230117-WA0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4"/>
          <a:stretch/>
        </p:blipFill>
        <p:spPr bwMode="auto">
          <a:xfrm>
            <a:off x="1331640" y="3284983"/>
            <a:ext cx="2880319" cy="3112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распечатать\вконтакте\17.01\IMG_20230117_1023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5836"/>
            <a:ext cx="2736304" cy="311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43204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детской мебели</a:t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сиденья стула должна соответствовать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 голени со стопой (в обуви);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сиденья составляет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длины бедра.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должно быть выдержано соотношение основных элементов: крышки стола, спинки и сиденья стула.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функциональные размеры стульев для детей отражены в ГОСТ 19301.2-2016. Выделяют два типа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для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ДОУ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*с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постоянными параметрами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* с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регулируемыми параметрами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с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0624">
            <a:off x="828328" y="4275368"/>
            <a:ext cx="1296144" cy="1971667"/>
          </a:xfrm>
          <a:prstGeom prst="rect">
            <a:avLst/>
          </a:prstGeom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2533">
            <a:off x="3602704" y="4442320"/>
            <a:ext cx="1506559" cy="2079915"/>
          </a:xfrm>
          <a:prstGeom prst="rect">
            <a:avLst/>
          </a:prstGeom>
        </p:spPr>
      </p:pic>
      <p:pic>
        <p:nvPicPr>
          <p:cNvPr id="7" name="Рисунок 6" descr="ig08_krac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3426" y="4258794"/>
            <a:ext cx="2004814" cy="2004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33438"/>
              </p:ext>
            </p:extLst>
          </p:nvPr>
        </p:nvGraphicFramePr>
        <p:xfrm>
          <a:off x="899592" y="1268758"/>
          <a:ext cx="7920879" cy="5040563"/>
        </p:xfrm>
        <a:graphic>
          <a:graphicData uri="http://schemas.openxmlformats.org/drawingml/2006/table">
            <a:tbl>
              <a:tblPr/>
              <a:tblGrid>
                <a:gridCol w="2640293"/>
                <a:gridCol w="2640293"/>
                <a:gridCol w="2640293"/>
              </a:tblGrid>
              <a:tr h="19312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FFFF"/>
                          </a:solidFill>
                          <a:effectLst/>
                        </a:rPr>
                        <a:t>Рост ребенка, в см</a:t>
                      </a:r>
                      <a:endParaRPr lang="ru-RU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FFFFFF"/>
                          </a:solidFill>
                          <a:effectLst/>
                        </a:rPr>
                        <a:t>Высота стола/стула, в мм</a:t>
                      </a:r>
                      <a:endParaRPr lang="ru-RU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FFFF"/>
                          </a:solidFill>
                          <a:effectLst/>
                        </a:rPr>
                        <a:t>Ширина/глубина сиденья стула, мм</a:t>
                      </a:r>
                      <a:endParaRPr lang="ru-RU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B23"/>
                    </a:solidFill>
                  </a:tcPr>
                </a:tc>
              </a:tr>
              <a:tr h="777321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до 85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340/180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210/200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  <a:tr h="777321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85–100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400/220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230/230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  <a:tr h="777321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100–115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460/260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250/260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  <a:tr h="777321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115–130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520/300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270/290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476672"/>
            <a:ext cx="76407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размеров мебели в детском саду по СанПиН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36724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кроватям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конструкции детских кроватей прописаны в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ГОСТ 19301.3-2016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Выделяют два основных типа этих изделий: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регулируемым ограждением и основанием для детей до 3 лет;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для детей 3–7 лет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экономии места могут использоваться многоярусные кровати с соблюдением требований безопасности (удобный подъем и спуск, бортики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7" y="3338870"/>
            <a:ext cx="82809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размеров кроватей в соответствии с возрастом: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35691"/>
              </p:ext>
            </p:extLst>
          </p:nvPr>
        </p:nvGraphicFramePr>
        <p:xfrm>
          <a:off x="3347864" y="4019376"/>
          <a:ext cx="5616624" cy="1887086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</a:tblGrid>
              <a:tr h="87856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FFFF"/>
                          </a:solidFill>
                          <a:effectLst/>
                        </a:rPr>
                        <a:t>Возраст ребенка, лет</a:t>
                      </a:r>
                      <a:endParaRPr lang="ru-RU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FFFF"/>
                          </a:solidFill>
                          <a:effectLst/>
                        </a:rPr>
                        <a:t>Длина/ширина кровати, мм</a:t>
                      </a:r>
                      <a:endParaRPr lang="ru-RU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4B23"/>
                    </a:solidFill>
                  </a:tcPr>
                </a:tc>
              </a:tr>
              <a:tr h="50426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до 3-х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1200/600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  <a:tr h="50426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от 3-х до 7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1400/600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C8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C:\Users\User\Desktop\распечатать\требования к мебели\IMG_20230214_1104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9"/>
          <a:stretch/>
        </p:blipFill>
        <p:spPr bwMode="auto">
          <a:xfrm>
            <a:off x="395537" y="4005064"/>
            <a:ext cx="2727198" cy="2245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761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шкафам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конструкции и размеры шкафов для одежды и игрушек, а также требования к скамейкам для приемных, вешалкам для полотенец и другой мебели для ДОУ определены в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ГОСТ 26682-2016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иметь свободный доступ к игрушкам и книгам, поэтому в игровой зоне используются шкафы и полки открытой конструкции, без распашных и подъемных дверей. Хозяйственные шкафы, напротив, имеют закрытую конструкцию.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esktop\распечатать\вконтакте\17.01\I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053203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распечатать\вконтакте\круг\IMG-20230124-WA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9135"/>
            <a:ext cx="231494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распечатать\вконтакте\круг\IMG-20230124-WA00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7"/>
            <a:ext cx="295232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39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Шкафчики в приемной закрываются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дверцей.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оборудуются полки: вверху – для шапочек и панамок, внизу – для обуви, на боковых стенках размещаются крючки для одежды. На каждом шкафу отмечаются фамилия и имя воспитанника и приклеивается индивидуальная картинка, которая повторяется на кровати и вешалке для полотенец.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в приемной размещаются вдоль стен и надежно закрепляются. Рядом устанавливаются длинные, устойчивые скамейки, чтобы дети могли одеваться и обуваться сидя.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распечатать\требования к мебели\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213">
            <a:off x="1115616" y="3717032"/>
            <a:ext cx="223224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распечатать\требования к мебели\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81">
            <a:off x="5276131" y="3697198"/>
            <a:ext cx="2243186" cy="2917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3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мягкой мебели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Мягкая мебель для ДОУ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должна отвечать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19917-2014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СанПиН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прописаны требования к продукции, предназначенной для сидения и лежания. Кресла и диванчики можно установить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мебель удобна, эстетична и позволяет детям чувствовать себя комфортно.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бескаркасную мягкую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мебель. Основные требования, которые к ней предъявляются, – прочность, устойчивость, эстетичность и пожарная безопасность.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обивка изделий быть выполнена из материалов, которые легко очищаются, оптимальный вариант – виниловая кожа. Такой материал хорошо моется, быстро сохнет, гигиеничен и долговечен.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esktop\распечатать\требования к мебели\IMG_20230214_110303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8" b="10796"/>
          <a:stretch/>
        </p:blipFill>
        <p:spPr bwMode="auto">
          <a:xfrm>
            <a:off x="323528" y="4581127"/>
            <a:ext cx="2232248" cy="2067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esktop\распечатать\требования к мебели\IMG_20230214_1105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/>
          <a:stretch/>
        </p:blipFill>
        <p:spPr bwMode="auto">
          <a:xfrm flipH="1">
            <a:off x="6732240" y="4606350"/>
            <a:ext cx="1979712" cy="2042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распечатать\вконтакте\сказочный лес\1 день\2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/>
          <a:stretch/>
        </p:blipFill>
        <p:spPr bwMode="auto">
          <a:xfrm>
            <a:off x="3995936" y="4869161"/>
            <a:ext cx="1584176" cy="180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238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дошкольных учреждениях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нанесена на видимых наружных поверхностях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стульев, которые наименее подвержены внешнему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маркера должен соответствовать ростовому номеру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цвет-маркировки-мебе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2" y="2420888"/>
            <a:ext cx="86229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382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Оборудование и детская мебель, используемая для оснащения помещений в дошкольные образовательные организации, должны быть изготовлены из материалов, безвредных для здоровья детей и иметь документы, подтверждающие их происхождение и безопасность.  Во время генеральной уборки проводится обработка всех поверхностей, предметов мебели, жалюзи, горшков, унитазов с применением моющих и дезинфицирующих средств.  </vt:lpstr>
      <vt:lpstr> Общие требования к детской мебели Высота сиденья стула должна соответствовать длине голени со стопой (в обуви);  глубина сиденья составляет 2/3  длины бедра. Обязательно должно быть выдержано соотношение основных элементов: крышки стола, спинки и сиденья стула. Особенности и функциональные размеры стульев для детей отражены в ГОСТ 19301.2-2016. Выделяют два типа изделий для использования в ДОУ:  *с постоянными параметрами;                             * с регулируемыми параметрами. </vt:lpstr>
      <vt:lpstr>Таблица размеров мебели в детском саду по СанПиН: </vt:lpstr>
      <vt:lpstr>  Требования к кроватям Особенности конструкции детских кроватей прописаны в ГОСТ 19301.3-2016. Выделяют два основных типа этих изделий: с регулируемым ограждением и основанием для детей до 3 лет; изделия для детей 3–7 лет. Для экономии места могут использоваться многоярусные кровати с соблюдением требований безопасности (удобный подъем и спуск, бортики).   </vt:lpstr>
      <vt:lpstr>Требования к шкафам Особенности конструкции и размеры шкафов для одежды и игрушек, а также требования к скамейкам для приемных, вешалкам для полотенец и другой мебели для ДОУ определены в ГОСТ 26682-2016. Дети должны иметь свободный доступ к игрушкам и книгам, поэтому в игровой зоне используются шкафы и полки открытой конструкции, без распашных и подъемных дверей. Хозяйственные шкафы, напротив, имеют закрытую конструкцию. </vt:lpstr>
      <vt:lpstr>Шкафчики в приемной закрываются дверцей. Внутри оборудуются полки: вверху – для шапочек и панамок, внизу – для обуви, на боковых стенках размещаются крючки для одежды. На каждом шкафу отмечаются фамилия и имя воспитанника и приклеивается индивидуальная картинка, которая повторяется на кровати и вешалке для полотенец. Шкафы в приемной размещаются вдоль стен и надежно закрепляются. Рядом устанавливаются длинные, устойчивые скамейки, чтобы дети могли одеваться и обуваться сидя. </vt:lpstr>
      <vt:lpstr>Требования к мягкой мебели Мягкая мебель для ДОУ должна отвечать ГОСТ 19917-2014 и СанПиН, где прописаны требования к продукции, предназначенной для сидения и лежания. Кресла и диванчики можно установить в игровой. Такая мебель удобна, эстетична и позволяет детям чувствовать себя комфортно. Можно использоваться каркасную и бескаркасную мягкую мебель. Основные требования, которые к ней предъявляются, – прочность, устойчивость, эстетичность и пожарная безопасность. Желательно, чтобы обивка изделий быть выполнена из материалов, которые легко очищаются, оптимальный вариант – виниловая кожа. Такой материал хорошо моется, быстро сохнет, гигиеничен и долговечен.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2014-01-10T19:19:43Z</dcterms:created>
  <dcterms:modified xsi:type="dcterms:W3CDTF">2023-02-14T08:41:06Z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648036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